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pptx" ContentType="application/vnd.openxmlformats-officedocument.presentationml.presentation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56" r:id="rId2"/>
    <p:sldId id="257" r:id="rId3"/>
    <p:sldId id="258" r:id="rId4"/>
    <p:sldId id="259" r:id="rId5"/>
    <p:sldId id="269" r:id="rId6"/>
    <p:sldId id="270" r:id="rId7"/>
    <p:sldId id="272" r:id="rId8"/>
    <p:sldId id="271" r:id="rId9"/>
    <p:sldId id="273" r:id="rId10"/>
    <p:sldId id="260" r:id="rId11"/>
    <p:sldId id="262" r:id="rId12"/>
    <p:sldId id="263" r:id="rId13"/>
  </p:sldIdLst>
  <p:sldSz cx="9144000" cy="6858000" type="screen4x3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7CEDB57-5B83-42E3-99D6-A51214D84084}">
          <p14:sldIdLst>
            <p14:sldId id="256"/>
            <p14:sldId id="257"/>
            <p14:sldId id="258"/>
            <p14:sldId id="259"/>
            <p14:sldId id="269"/>
            <p14:sldId id="270"/>
            <p14:sldId id="272"/>
            <p14:sldId id="271"/>
            <p14:sldId id="273"/>
            <p14:sldId id="260"/>
            <p14:sldId id="262"/>
            <p14:sldId id="263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69B22-22C2-40C3-95F6-5E1DC6D7BF18}" type="datetimeFigureOut">
              <a:rPr lang="sr-Latn-CS" smtClean="0"/>
              <a:pPr/>
              <a:t>22.4.2015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B6373-F77B-404C-A7B9-6277154870FD}" type="slidenum">
              <a:rPr lang="sr-Latn-CS" smtClean="0"/>
              <a:pPr/>
              <a:t>‹#›</a:t>
            </a:fld>
            <a:endParaRPr lang="sr-Latn-C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69B22-22C2-40C3-95F6-5E1DC6D7BF18}" type="datetimeFigureOut">
              <a:rPr lang="sr-Latn-CS" smtClean="0"/>
              <a:pPr/>
              <a:t>22.4.2015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B6373-F77B-404C-A7B9-6277154870FD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69B22-22C2-40C3-95F6-5E1DC6D7BF18}" type="datetimeFigureOut">
              <a:rPr lang="sr-Latn-CS" smtClean="0"/>
              <a:pPr/>
              <a:t>22.4.2015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B6373-F77B-404C-A7B9-6277154870FD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69B22-22C2-40C3-95F6-5E1DC6D7BF18}" type="datetimeFigureOut">
              <a:rPr lang="sr-Latn-CS" smtClean="0"/>
              <a:pPr/>
              <a:t>22.4.2015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B6373-F77B-404C-A7B9-6277154870FD}" type="slidenum">
              <a:rPr lang="sr-Latn-CS" smtClean="0"/>
              <a:pPr/>
              <a:t>‹#›</a:t>
            </a:fld>
            <a:endParaRPr lang="sr-Latn-C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69B22-22C2-40C3-95F6-5E1DC6D7BF18}" type="datetimeFigureOut">
              <a:rPr lang="sr-Latn-CS" smtClean="0"/>
              <a:pPr/>
              <a:t>22.4.2015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B6373-F77B-404C-A7B9-6277154870FD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69B22-22C2-40C3-95F6-5E1DC6D7BF18}" type="datetimeFigureOut">
              <a:rPr lang="sr-Latn-CS" smtClean="0"/>
              <a:pPr/>
              <a:t>22.4.2015</a:t>
            </a:fld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B6373-F77B-404C-A7B9-6277154870FD}" type="slidenum">
              <a:rPr lang="sr-Latn-CS" smtClean="0"/>
              <a:pPr/>
              <a:t>‹#›</a:t>
            </a:fld>
            <a:endParaRPr lang="sr-Latn-C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69B22-22C2-40C3-95F6-5E1DC6D7BF18}" type="datetimeFigureOut">
              <a:rPr lang="sr-Latn-CS" smtClean="0"/>
              <a:pPr/>
              <a:t>22.4.2015</a:t>
            </a:fld>
            <a:endParaRPr lang="sr-Latn-C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B6373-F77B-404C-A7B9-6277154870FD}" type="slidenum">
              <a:rPr lang="sr-Latn-CS" smtClean="0"/>
              <a:pPr/>
              <a:t>‹#›</a:t>
            </a:fld>
            <a:endParaRPr lang="sr-Latn-C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69B22-22C2-40C3-95F6-5E1DC6D7BF18}" type="datetimeFigureOut">
              <a:rPr lang="sr-Latn-CS" smtClean="0"/>
              <a:pPr/>
              <a:t>22.4.2015</a:t>
            </a:fld>
            <a:endParaRPr lang="sr-Latn-C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B6373-F77B-404C-A7B9-6277154870FD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69B22-22C2-40C3-95F6-5E1DC6D7BF18}" type="datetimeFigureOut">
              <a:rPr lang="sr-Latn-CS" smtClean="0"/>
              <a:pPr/>
              <a:t>22.4.2015</a:t>
            </a:fld>
            <a:endParaRPr lang="sr-Latn-C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B6373-F77B-404C-A7B9-6277154870FD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69B22-22C2-40C3-95F6-5E1DC6D7BF18}" type="datetimeFigureOut">
              <a:rPr lang="sr-Latn-CS" smtClean="0"/>
              <a:pPr/>
              <a:t>22.4.2015</a:t>
            </a:fld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B6373-F77B-404C-A7B9-6277154870FD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69B22-22C2-40C3-95F6-5E1DC6D7BF18}" type="datetimeFigureOut">
              <a:rPr lang="sr-Latn-CS" smtClean="0"/>
              <a:pPr/>
              <a:t>22.4.2015</a:t>
            </a:fld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B6373-F77B-404C-A7B9-6277154870FD}" type="slidenum">
              <a:rPr lang="sr-Latn-CS" smtClean="0"/>
              <a:pPr/>
              <a:t>‹#›</a:t>
            </a:fld>
            <a:endParaRPr lang="sr-Latn-C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5769B22-22C2-40C3-95F6-5E1DC6D7BF18}" type="datetimeFigureOut">
              <a:rPr lang="sr-Latn-CS" smtClean="0"/>
              <a:pPr/>
              <a:t>22.4.2015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B2B6373-F77B-404C-A7B9-6277154870FD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PowerPoint_Presentation1.ppt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04048" y="3933056"/>
            <a:ext cx="3816424" cy="648072"/>
          </a:xfrm>
        </p:spPr>
        <p:txBody>
          <a:bodyPr>
            <a:normAutofit/>
          </a:bodyPr>
          <a:lstStyle/>
          <a:p>
            <a:pPr algn="ctr"/>
            <a:r>
              <a:rPr lang="hr-HR" sz="3200" b="1" dirty="0" smtClean="0">
                <a:solidFill>
                  <a:srgbClr val="FFC000"/>
                </a:solidFill>
              </a:rPr>
              <a:t>Predrag Mijajlović</a:t>
            </a:r>
            <a:r>
              <a:rPr lang="en-US" sz="3200" b="1" dirty="0" smtClean="0">
                <a:solidFill>
                  <a:srgbClr val="FFC000"/>
                </a:solidFill>
              </a:rPr>
              <a:t>    </a:t>
            </a:r>
            <a:endParaRPr lang="sr-Latn-CS" sz="3200" b="1" dirty="0">
              <a:solidFill>
                <a:srgbClr val="FFC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1268760"/>
            <a:ext cx="8494712" cy="2304256"/>
          </a:xfrm>
        </p:spPr>
        <p:txBody>
          <a:bodyPr>
            <a:normAutofit fontScale="90000"/>
          </a:bodyPr>
          <a:lstStyle/>
          <a:p>
            <a:pPr marL="182880" indent="0">
              <a:buNone/>
            </a:pPr>
            <a:r>
              <a:rPr lang="hr-HR" sz="4800" dirty="0">
                <a:effectLst/>
              </a:rPr>
              <a:t>METODOLOGIJA OCJENE STANJA IZOLACIJE MJERNIH TRANSFORMATORA U POGONU</a:t>
            </a:r>
            <a:r>
              <a:rPr lang="sr-Latn-CS" sz="2800" dirty="0"/>
              <a:t/>
            </a:r>
            <a:br>
              <a:rPr lang="sr-Latn-CS" sz="2800" dirty="0"/>
            </a:br>
            <a:r>
              <a:rPr lang="pt-BR" sz="3100" b="1" dirty="0" smtClean="0"/>
              <a:t/>
            </a:r>
            <a:br>
              <a:rPr lang="pt-BR" sz="3100" b="1" dirty="0" smtClean="0"/>
            </a:br>
            <a:r>
              <a:rPr lang="pt-BR" sz="3100" b="1" dirty="0"/>
              <a:t/>
            </a:r>
            <a:br>
              <a:rPr lang="pt-BR" sz="3100" b="1" dirty="0"/>
            </a:br>
            <a:r>
              <a:rPr lang="pt-BR" sz="3100" b="1" dirty="0" smtClean="0"/>
              <a:t/>
            </a:r>
            <a:br>
              <a:rPr lang="pt-BR" sz="3100" b="1" dirty="0" smtClean="0"/>
            </a:br>
            <a:r>
              <a:rPr lang="pt-BR" sz="3100" b="1" dirty="0"/>
              <a:t/>
            </a:r>
            <a:br>
              <a:rPr lang="pt-BR" sz="3100" b="1" dirty="0"/>
            </a:br>
            <a:r>
              <a:rPr lang="pt-BR" sz="3100" b="1" dirty="0" smtClean="0"/>
              <a:t/>
            </a:r>
            <a:br>
              <a:rPr lang="pt-BR" sz="3100" b="1" dirty="0" smtClean="0"/>
            </a:br>
            <a:r>
              <a:rPr lang="pt-BR" sz="3100" b="1" dirty="0"/>
              <a:t/>
            </a:r>
            <a:br>
              <a:rPr lang="pt-BR" sz="3100" b="1" dirty="0"/>
            </a:br>
            <a:r>
              <a:rPr lang="pt-BR" sz="3100" b="1" dirty="0" smtClean="0"/>
              <a:t/>
            </a:r>
            <a:br>
              <a:rPr lang="pt-BR" sz="3100" b="1" dirty="0" smtClean="0"/>
            </a:br>
            <a:r>
              <a:rPr lang="pt-BR" sz="3100" b="1" dirty="0"/>
              <a:t/>
            </a:r>
            <a:br>
              <a:rPr lang="pt-BR" sz="3100" b="1" dirty="0"/>
            </a:br>
            <a:endParaRPr lang="sr-Latn-CS" dirty="0"/>
          </a:p>
        </p:txBody>
      </p:sp>
      <p:pic>
        <p:nvPicPr>
          <p:cNvPr id="4" name="Picture 3" descr="logo CG KO CIGRE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7952" y="188640"/>
            <a:ext cx="1512570" cy="95948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r-Latn-C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1652212"/>
              </p:ext>
            </p:extLst>
          </p:nvPr>
        </p:nvGraphicFramePr>
        <p:xfrm>
          <a:off x="3563888" y="5277152"/>
          <a:ext cx="2133600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0" r:id="rId4" imgW="5341680" imgH="1781280" progId="">
                  <p:embed/>
                </p:oleObj>
              </mc:Choice>
              <mc:Fallback>
                <p:oleObj r:id="rId4" imgW="5341680" imgH="1781280" progId="">
                  <p:embed/>
                  <p:pic>
                    <p:nvPicPr>
                      <p:cNvPr id="0" name="Picture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3888" y="5277152"/>
                        <a:ext cx="2133600" cy="704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Subtitle 2"/>
          <p:cNvSpPr txBox="1">
            <a:spLocks/>
          </p:cNvSpPr>
          <p:nvPr/>
        </p:nvSpPr>
        <p:spPr>
          <a:xfrm>
            <a:off x="539552" y="3933056"/>
            <a:ext cx="3816424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 spc="3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 spc="3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 spc="3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 spc="3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 spc="3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sz="3200" b="1" dirty="0" smtClean="0">
                <a:solidFill>
                  <a:srgbClr val="FF0000"/>
                </a:solidFill>
              </a:rPr>
              <a:t>Goran Martinović</a:t>
            </a:r>
            <a:r>
              <a:rPr lang="en-US" sz="3200" b="1" dirty="0" smtClean="0">
                <a:solidFill>
                  <a:srgbClr val="FF0000"/>
                </a:solidFill>
              </a:rPr>
              <a:t>    </a:t>
            </a:r>
            <a:endParaRPr lang="sr-Latn-CS" sz="32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03648" y="6041816"/>
            <a:ext cx="63367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IV Savjetovanje CG KO CIGRE, Igalo, 11-14. maj 2015.</a:t>
            </a:r>
            <a:endParaRPr lang="sr-Latn-CS" sz="1400" dirty="0"/>
          </a:p>
        </p:txBody>
      </p:sp>
    </p:spTree>
    <p:extLst>
      <p:ext uri="{BB962C8B-B14F-4D97-AF65-F5344CB8AC3E}">
        <p14:creationId xmlns:p14="http://schemas.microsoft.com/office/powerpoint/2010/main" val="34485638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20000"/>
          </a:bodyPr>
          <a:lstStyle/>
          <a:p>
            <a:pPr marL="45720" indent="0">
              <a:buNone/>
            </a:pPr>
            <a:r>
              <a:rPr lang="hr-HR" sz="2400" dirty="0" smtClean="0"/>
              <a:t>Za </a:t>
            </a:r>
            <a:r>
              <a:rPr lang="hr-HR" sz="2400" dirty="0"/>
              <a:t>novougrađene mjerne transformatore kao kriterijume koristiti fabričke ispitne protokole: dozvoljena vrijednost faktora dielektričnih gubitaka je tg</a:t>
            </a:r>
            <a:r>
              <a:rPr lang="hr-HR" sz="2400" dirty="0">
                <a:sym typeface="Symbol"/>
              </a:rPr>
              <a:t></a:t>
            </a:r>
            <a:r>
              <a:rPr lang="hr-HR" sz="2400" baseline="-25000" dirty="0"/>
              <a:t>m</a:t>
            </a:r>
            <a:r>
              <a:rPr lang="hr-HR" sz="2400" dirty="0"/>
              <a:t>&lt;2.5tg</a:t>
            </a:r>
            <a:r>
              <a:rPr lang="hr-HR" sz="2400" dirty="0">
                <a:sym typeface="Symbol"/>
              </a:rPr>
              <a:t></a:t>
            </a:r>
            <a:r>
              <a:rPr lang="hr-HR" sz="2400" baseline="-25000" dirty="0"/>
              <a:t>is</a:t>
            </a:r>
            <a:r>
              <a:rPr lang="hr-HR" sz="2400" dirty="0"/>
              <a:t>, a granična vrijednost ne smije biti veća od 1%, gdje je:</a:t>
            </a:r>
            <a:endParaRPr lang="sr-Latn-CS" sz="2400" dirty="0"/>
          </a:p>
          <a:p>
            <a:pPr marL="502920" lvl="0" indent="-457200">
              <a:buFont typeface="+mj-lt"/>
              <a:buAutoNum type="arabicPeriod"/>
            </a:pPr>
            <a:r>
              <a:rPr lang="hr-HR" sz="2400" b="1" i="1" dirty="0">
                <a:solidFill>
                  <a:srgbClr val="FF0000"/>
                </a:solidFill>
              </a:rPr>
              <a:t>tg</a:t>
            </a:r>
            <a:r>
              <a:rPr lang="hr-HR" sz="2400" b="1" i="1" dirty="0">
                <a:solidFill>
                  <a:srgbClr val="FF0000"/>
                </a:solidFill>
                <a:sym typeface="Symbol"/>
              </a:rPr>
              <a:t></a:t>
            </a:r>
            <a:r>
              <a:rPr lang="hr-HR" sz="2400" b="1" i="1" baseline="-25000" dirty="0">
                <a:solidFill>
                  <a:srgbClr val="FF0000"/>
                </a:solidFill>
              </a:rPr>
              <a:t>m</a:t>
            </a:r>
            <a:r>
              <a:rPr lang="hr-HR" sz="2400" b="1" i="1" dirty="0">
                <a:solidFill>
                  <a:srgbClr val="FF0000"/>
                </a:solidFill>
              </a:rPr>
              <a:t>- </a:t>
            </a:r>
            <a:r>
              <a:rPr lang="hr-HR" sz="2400" dirty="0"/>
              <a:t>izmjerena vrijednost faktora dielektričnih gubitaka u pogonu</a:t>
            </a:r>
            <a:endParaRPr lang="sr-Latn-CS" sz="2400" dirty="0"/>
          </a:p>
          <a:p>
            <a:pPr marL="502920" lvl="0" indent="-457200">
              <a:buFont typeface="+mj-lt"/>
              <a:buAutoNum type="arabicPeriod"/>
            </a:pPr>
            <a:r>
              <a:rPr lang="hr-HR" sz="2400" b="1" i="1" dirty="0">
                <a:solidFill>
                  <a:srgbClr val="FF0000"/>
                </a:solidFill>
              </a:rPr>
              <a:t>tg</a:t>
            </a:r>
            <a:r>
              <a:rPr lang="hr-HR" sz="2400" b="1" i="1" dirty="0">
                <a:solidFill>
                  <a:srgbClr val="FF0000"/>
                </a:solidFill>
                <a:sym typeface="Symbol"/>
              </a:rPr>
              <a:t></a:t>
            </a:r>
            <a:r>
              <a:rPr lang="hr-HR" sz="2400" b="1" i="1" baseline="-25000" dirty="0">
                <a:solidFill>
                  <a:srgbClr val="FF0000"/>
                </a:solidFill>
              </a:rPr>
              <a:t>is</a:t>
            </a:r>
            <a:r>
              <a:rPr lang="hr-HR" sz="2400" b="1" i="1" dirty="0">
                <a:solidFill>
                  <a:srgbClr val="FF0000"/>
                </a:solidFill>
              </a:rPr>
              <a:t>- </a:t>
            </a:r>
            <a:r>
              <a:rPr lang="hr-HR" sz="2400" dirty="0"/>
              <a:t>izmjerena vrijednost faktora dielektričnih gubitaka u fabrici na prijemnim ispitivanjima.</a:t>
            </a:r>
            <a:endParaRPr lang="sr-Latn-CS" sz="2400" dirty="0"/>
          </a:p>
          <a:p>
            <a:r>
              <a:rPr lang="hr-HR" sz="2400" dirty="0"/>
              <a:t>Dozvoljene promjene kapaciteta zavise od konstrukcije (broja obloga kondenzatorske izolacije) samog transformatora.</a:t>
            </a:r>
            <a:endParaRPr lang="sr-Latn-CS" sz="2400" dirty="0"/>
          </a:p>
          <a:p>
            <a:endParaRPr lang="sr-Latn-CS" dirty="0"/>
          </a:p>
        </p:txBody>
      </p:sp>
      <p:sp>
        <p:nvSpPr>
          <p:cNvPr id="6" name="Rectangle 5"/>
          <p:cNvSpPr/>
          <p:nvPr/>
        </p:nvSpPr>
        <p:spPr>
          <a:xfrm>
            <a:off x="683568" y="4149080"/>
            <a:ext cx="7776864" cy="1446550"/>
          </a:xfrm>
          <a:prstGeom prst="rect">
            <a:avLst/>
          </a:prstGeom>
          <a:noFill/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hr-HR" sz="4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Faktor dielektričnih gubitaka i kapacitet</a:t>
            </a:r>
            <a:endParaRPr lang="en-US" sz="4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81274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560" y="335846"/>
            <a:ext cx="828092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/>
              <a:t>Kako u postrojenjima Crnogorskog elektroprenosnog sistema postoji više od 30 tipova mjernih transformatora, različitih proizvođača i godina eksploatacije, </a:t>
            </a:r>
            <a:r>
              <a:rPr lang="hr-HR" sz="2400" dirty="0">
                <a:solidFill>
                  <a:srgbClr val="FF0000"/>
                </a:solidFill>
              </a:rPr>
              <a:t>u dodatku </a:t>
            </a:r>
            <a:r>
              <a:rPr lang="hr-HR" sz="2400" dirty="0" smtClean="0">
                <a:solidFill>
                  <a:srgbClr val="FF0000"/>
                </a:solidFill>
              </a:rPr>
              <a:t>su </a:t>
            </a:r>
            <a:r>
              <a:rPr lang="hr-HR" sz="2400" dirty="0">
                <a:solidFill>
                  <a:srgbClr val="FF0000"/>
                </a:solidFill>
              </a:rPr>
              <a:t>navedeni</a:t>
            </a:r>
            <a:r>
              <a:rPr lang="hr-HR" sz="2400" dirty="0"/>
              <a:t> kriterijumi za ocjenu stanja izolacionog sistema za pojedinačne tipove i konstrukcije za relativno ostarjele izolacione sisteme.</a:t>
            </a:r>
            <a:endParaRPr lang="sr-Latn-CS" sz="2400" dirty="0"/>
          </a:p>
          <a:p>
            <a:r>
              <a:rPr lang="hr-HR" sz="2400" dirty="0"/>
              <a:t>Za novougrađene mjerne transformatore za praćenje stanja izolacionog sistema koristiti fabričke ispitne protokole. Granična vrijednost otpora izolacije za strujne transformatore je 150 GΩ, a za induktivne naponske transformatore je 30 GΩ.</a:t>
            </a:r>
            <a:endParaRPr lang="sr-Latn-CS" sz="2400" dirty="0"/>
          </a:p>
          <a:p>
            <a:r>
              <a:rPr lang="hr-HR" sz="2400" dirty="0" smtClean="0"/>
              <a:t>Koeficijenti absorpcije za strujne transformatore ne niži od 1.7, a za naponske ne niži od 1.3.</a:t>
            </a:r>
            <a:endParaRPr lang="sr-Latn-CS" sz="2400" dirty="0"/>
          </a:p>
        </p:txBody>
      </p:sp>
      <p:sp>
        <p:nvSpPr>
          <p:cNvPr id="3" name="Rectangle 2"/>
          <p:cNvSpPr/>
          <p:nvPr/>
        </p:nvSpPr>
        <p:spPr>
          <a:xfrm>
            <a:off x="1475656" y="5445223"/>
            <a:ext cx="5760640" cy="830997"/>
          </a:xfrm>
          <a:prstGeom prst="rect">
            <a:avLst/>
          </a:prstGeom>
          <a:noFill/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lIns="91440" tIns="45720" rIns="91440" bIns="45720">
            <a:spAutoFit/>
          </a:bodyPr>
          <a:lstStyle/>
          <a:p>
            <a:pPr lvl="1"/>
            <a:r>
              <a:rPr lang="hr-HR" sz="4800" b="1" cap="all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2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Otpor izolacije</a:t>
            </a:r>
            <a:endParaRPr lang="sr-Latn-CS" sz="4800" b="1" cap="all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2">
                  <a:lumMod val="75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2351229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5776" y="5517232"/>
            <a:ext cx="6512511" cy="1143000"/>
          </a:xfrm>
        </p:spPr>
        <p:txBody>
          <a:bodyPr/>
          <a:lstStyle/>
          <a:p>
            <a:pPr lvl="0"/>
            <a:r>
              <a:rPr lang="hr-HR" sz="2800" dirty="0">
                <a:effectLst/>
              </a:rPr>
              <a:t>PRINCIPI PROCJENE TEHNIČKOG STANJA I PREPORUKE ZA EKSPLOATACIJU</a:t>
            </a:r>
            <a:endParaRPr lang="sr-Latn-CS" sz="2800" dirty="0">
              <a:effectLst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861159757"/>
              </p:ext>
            </p:extLst>
          </p:nvPr>
        </p:nvGraphicFramePr>
        <p:xfrm>
          <a:off x="1109197" y="815226"/>
          <a:ext cx="7527424" cy="147241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94776"/>
                <a:gridCol w="3323257"/>
                <a:gridCol w="2509391"/>
              </a:tblGrid>
              <a:tr h="2866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solidFill>
                            <a:srgbClr val="002060"/>
                          </a:solidFill>
                          <a:effectLst/>
                        </a:rPr>
                        <a:t>Klasifikacija tehničkog stanja</a:t>
                      </a:r>
                      <a:endParaRPr lang="sr-Latn-CS" sz="10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solidFill>
                            <a:srgbClr val="002060"/>
                          </a:solidFill>
                          <a:effectLst/>
                        </a:rPr>
                        <a:t>Preporuke za kontrolu i eksploataciju</a:t>
                      </a:r>
                      <a:endParaRPr lang="sr-Latn-CS" sz="10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solidFill>
                            <a:srgbClr val="002060"/>
                          </a:solidFill>
                          <a:effectLst/>
                        </a:rPr>
                        <a:t>Očekivano vrijeme pouzdanog rada</a:t>
                      </a:r>
                      <a:endParaRPr lang="sr-Latn-CS" sz="10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FFFF"/>
                    </a:solidFill>
                  </a:tcPr>
                </a:tc>
              </a:tr>
              <a:tr h="20313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1000" dirty="0">
                          <a:solidFill>
                            <a:srgbClr val="002060"/>
                          </a:solidFill>
                          <a:effectLst/>
                        </a:rPr>
                        <a:t>Norma </a:t>
                      </a:r>
                      <a:endParaRPr lang="sr-Latn-CS" sz="10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solidFill>
                            <a:srgbClr val="002060"/>
                          </a:solidFill>
                          <a:effectLst/>
                        </a:rPr>
                        <a:t>Redovna kontrola</a:t>
                      </a:r>
                      <a:endParaRPr lang="sr-Latn-CS" sz="10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solidFill>
                            <a:srgbClr val="002060"/>
                          </a:solidFill>
                          <a:effectLst/>
                        </a:rPr>
                        <a:t>3-4 godine</a:t>
                      </a:r>
                      <a:endParaRPr lang="sr-Latn-CS" sz="10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3855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1000" dirty="0">
                          <a:solidFill>
                            <a:srgbClr val="002060"/>
                          </a:solidFill>
                          <a:effectLst/>
                        </a:rPr>
                        <a:t>Odstupanje od norme</a:t>
                      </a:r>
                      <a:endParaRPr lang="sr-Latn-CS" sz="10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solidFill>
                            <a:srgbClr val="002060"/>
                          </a:solidFill>
                          <a:effectLst/>
                        </a:rPr>
                        <a:t>Preventivna kontrola</a:t>
                      </a:r>
                      <a:endParaRPr lang="sr-Latn-CS" sz="1000" dirty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solidFill>
                            <a:srgbClr val="002060"/>
                          </a:solidFill>
                          <a:effectLst/>
                        </a:rPr>
                        <a:t>Korektivna kontrola</a:t>
                      </a:r>
                      <a:endParaRPr lang="sr-Latn-CS" sz="10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solidFill>
                            <a:srgbClr val="002060"/>
                          </a:solidFill>
                          <a:effectLst/>
                        </a:rPr>
                        <a:t>1 godina</a:t>
                      </a:r>
                      <a:endParaRPr lang="sr-Latn-CS" sz="1000" dirty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solidFill>
                            <a:srgbClr val="002060"/>
                          </a:solidFill>
                          <a:effectLst/>
                        </a:rPr>
                        <a:t>Po rezultatima preventivne kontrole</a:t>
                      </a:r>
                      <a:endParaRPr lang="sr-Latn-CS" sz="10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3855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1000" dirty="0">
                          <a:solidFill>
                            <a:srgbClr val="002060"/>
                          </a:solidFill>
                          <a:effectLst/>
                        </a:rPr>
                        <a:t>Loše stanje</a:t>
                      </a:r>
                      <a:endParaRPr lang="sr-Latn-CS" sz="10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solidFill>
                            <a:srgbClr val="002060"/>
                          </a:solidFill>
                          <a:effectLst/>
                        </a:rPr>
                        <a:t>Pojačana kontrola</a:t>
                      </a:r>
                      <a:endParaRPr lang="sr-Latn-CS" sz="100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solidFill>
                            <a:srgbClr val="002060"/>
                          </a:solidFill>
                          <a:effectLst/>
                        </a:rPr>
                        <a:t>Kompleksna ispitivanja</a:t>
                      </a:r>
                      <a:endParaRPr lang="sr-Latn-CS" sz="10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solidFill>
                            <a:srgbClr val="002060"/>
                          </a:solidFill>
                          <a:effectLst/>
                        </a:rPr>
                        <a:t>3 mjeseca</a:t>
                      </a:r>
                      <a:endParaRPr lang="sr-Latn-CS" sz="1000" dirty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solidFill>
                            <a:srgbClr val="002060"/>
                          </a:solidFill>
                          <a:effectLst/>
                        </a:rPr>
                        <a:t>12 mjeseci</a:t>
                      </a:r>
                      <a:endParaRPr lang="sr-Latn-CS" sz="10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736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1000" dirty="0">
                          <a:solidFill>
                            <a:srgbClr val="002060"/>
                          </a:solidFill>
                          <a:effectLst/>
                        </a:rPr>
                        <a:t>Predhavarisjko stanje</a:t>
                      </a:r>
                      <a:endParaRPr lang="sr-Latn-CS" sz="10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solidFill>
                            <a:srgbClr val="002060"/>
                          </a:solidFill>
                          <a:effectLst/>
                        </a:rPr>
                        <a:t>Isključiti iz pogona</a:t>
                      </a:r>
                      <a:endParaRPr lang="sr-Latn-CS" sz="10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solidFill>
                            <a:srgbClr val="002060"/>
                          </a:solidFill>
                          <a:effectLst/>
                        </a:rPr>
                        <a:t>Zamjena </a:t>
                      </a:r>
                      <a:endParaRPr lang="sr-Latn-CS" sz="10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967032" y="476672"/>
            <a:ext cx="7811754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Klasifikacija tehničkog stanja i preporuke za kontrolu i eksploataciju</a:t>
            </a:r>
            <a:endParaRPr kumimoji="0" lang="x-none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x-none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43608" y="2611672"/>
            <a:ext cx="756084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Analiza tehničkog stanja bazira se na primjeni multiparametarske dijagnostike u skladu sa sljedećim principima:</a:t>
            </a:r>
            <a:endParaRPr lang="sr-Latn-CS" dirty="0"/>
          </a:p>
          <a:p>
            <a:pPr lvl="0"/>
            <a:r>
              <a:rPr lang="hr-HR" dirty="0"/>
              <a:t>U slučaju različitih nivoa ocjene stanja kod preventivne kontrole, konačna procjena se    donosi na osnovu lošijeg rezultata mjerenja</a:t>
            </a:r>
            <a:endParaRPr lang="sr-Latn-CS" dirty="0"/>
          </a:p>
          <a:p>
            <a:pPr lvl="0"/>
            <a:r>
              <a:rPr lang="hr-HR" dirty="0"/>
              <a:t>Kod korektivne kontrole i kompleksnog  ispitivanja konačna dijagnoza se obavlja na sljedeći način:</a:t>
            </a:r>
            <a:endParaRPr lang="sr-Latn-CS" dirty="0"/>
          </a:p>
          <a:p>
            <a:pPr lvl="0"/>
            <a:r>
              <a:rPr lang="hr-HR" dirty="0"/>
              <a:t>Ako sve primijenjene metode ukazuju na prisustvo neispravnosti u početnoj fazi razvoja, konačna ocjena stanja je „odstupanje od norme“</a:t>
            </a:r>
            <a:endParaRPr lang="sr-Latn-CS" dirty="0"/>
          </a:p>
          <a:p>
            <a:pPr lvl="0"/>
            <a:r>
              <a:rPr lang="hr-HR" dirty="0"/>
              <a:t>Ako sve primijenjene metode imaju ocjenu „odstupanje od norme“, konačna ocjena je „loše stanje“.</a:t>
            </a:r>
            <a:endParaRPr lang="sr-Latn-CS" dirty="0"/>
          </a:p>
          <a:p>
            <a:endParaRPr lang="sr-Latn-CS" dirty="0"/>
          </a:p>
        </p:txBody>
      </p:sp>
    </p:spTree>
    <p:extLst>
      <p:ext uri="{BB962C8B-B14F-4D97-AF65-F5344CB8AC3E}">
        <p14:creationId xmlns:p14="http://schemas.microsoft.com/office/powerpoint/2010/main" val="3038170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6256" y="5517232"/>
            <a:ext cx="1717576" cy="864096"/>
          </a:xfrm>
        </p:spPr>
        <p:txBody>
          <a:bodyPr/>
          <a:lstStyle/>
          <a:p>
            <a:r>
              <a:rPr lang="sr-Latn-CS" sz="3600" dirty="0" smtClean="0"/>
              <a:t>UVOD</a:t>
            </a:r>
            <a:endParaRPr lang="sr-Latn-C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533456" cy="4353664"/>
          </a:xfrm>
        </p:spPr>
        <p:txBody>
          <a:bodyPr>
            <a:noAutofit/>
          </a:bodyPr>
          <a:lstStyle/>
          <a:p>
            <a:r>
              <a:rPr lang="hr-HR" sz="1800" dirty="0"/>
              <a:t>Mjerni transformator (MTR) je transformator namijenjen za prenos informacionog signala mjernim instrumentima, brojilima i zaštitnim ili kontrolnim </a:t>
            </a:r>
            <a:r>
              <a:rPr lang="hr-HR" sz="1800" dirty="0" smtClean="0"/>
              <a:t>uređajima</a:t>
            </a:r>
          </a:p>
          <a:p>
            <a:r>
              <a:rPr lang="hr-HR" sz="1800" dirty="0"/>
              <a:t>Z</a:t>
            </a:r>
            <a:r>
              <a:rPr lang="sr-Latn-CS" sz="1800" dirty="0"/>
              <a:t>a pravilnu ocjenu stanja izolacije MTR, potrebno je pored posjedovanja kvalitetne mjerne i ispitne opreme, poznavati i konstrukciju ispitivanih MTR kao i prednosti i ograničenja pojedinih mjernih metoda. </a:t>
            </a:r>
            <a:endParaRPr lang="sr-Latn-CS" sz="1800" dirty="0" smtClean="0"/>
          </a:p>
          <a:p>
            <a:r>
              <a:rPr lang="hr-HR" sz="1800" dirty="0" smtClean="0"/>
              <a:t>Sva </a:t>
            </a:r>
            <a:r>
              <a:rPr lang="hr-HR" sz="1800" dirty="0"/>
              <a:t>ispitivanja i kontrole se uvijek obavljaju na identičan način što omogućava ujednačenu interpretaciju rezultata, efikasno praćenje promjene stanja izolacije i procjenu pogonske raspoloživosti izolacionih sistema MTR</a:t>
            </a:r>
            <a:r>
              <a:rPr lang="hr-HR" sz="1800" dirty="0" smtClean="0"/>
              <a:t>.</a:t>
            </a:r>
          </a:p>
          <a:p>
            <a:r>
              <a:rPr lang="hr-HR" sz="1800" dirty="0"/>
              <a:t>Primjena funkcionalne dijagnostike kombinacijom kontrolnih on-line metoda – termografije i mjerenja parcijalnih pražnjenja - daje zadovoljavajuće rezultate. Ne samo što ove metode omogućavaju otkrivanje kvarova u relativno ranoj fazi razvoja već i zbog činjenice da ne remete redovan pogon. Kompleksno ispitivanje podrazumijeva i primjenu konvencionalnih off-line </a:t>
            </a:r>
            <a:r>
              <a:rPr lang="en-US" sz="1800" dirty="0" err="1"/>
              <a:t>ispitnih</a:t>
            </a:r>
            <a:r>
              <a:rPr lang="en-US" sz="1800" dirty="0"/>
              <a:t> </a:t>
            </a:r>
            <a:r>
              <a:rPr lang="hr-HR" sz="1800" dirty="0"/>
              <a:t>metoda.</a:t>
            </a:r>
            <a:endParaRPr lang="sr-Latn-CS" sz="1800" dirty="0"/>
          </a:p>
          <a:p>
            <a:endParaRPr lang="sr-Latn-CS" sz="1800" dirty="0"/>
          </a:p>
        </p:txBody>
      </p:sp>
    </p:spTree>
    <p:extLst>
      <p:ext uri="{BB962C8B-B14F-4D97-AF65-F5344CB8AC3E}">
        <p14:creationId xmlns:p14="http://schemas.microsoft.com/office/powerpoint/2010/main" val="134095314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5589240"/>
            <a:ext cx="8064895" cy="1001048"/>
          </a:xfrm>
        </p:spPr>
        <p:txBody>
          <a:bodyPr/>
          <a:lstStyle/>
          <a:p>
            <a:r>
              <a:rPr lang="hr-HR" cap="all" dirty="0">
                <a:effectLst/>
              </a:rPr>
              <a:t>Najčešće neispravnosti </a:t>
            </a:r>
            <a:endParaRPr lang="sr-Latn-C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67544" y="731520"/>
            <a:ext cx="8136904" cy="449768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hr-HR" dirty="0"/>
              <a:t>Tipovi, mogućih, lokalnih, sporih kvarova - čije vrijeme razvoja iznosi od nekoliko sati do jedne godine -   kod mjernih transformatora mogu se svrstati u dvije grupe:</a:t>
            </a:r>
            <a:endParaRPr lang="sr-Latn-CS" dirty="0"/>
          </a:p>
          <a:p>
            <a:pPr marL="502920" lvl="0" indent="-457200" algn="just">
              <a:buFont typeface="+mj-lt"/>
              <a:buAutoNum type="arabicPeriod"/>
            </a:pPr>
            <a:r>
              <a:rPr lang="hr-HR" b="1" i="1" dirty="0">
                <a:solidFill>
                  <a:srgbClr val="FF0000"/>
                </a:solidFill>
              </a:rPr>
              <a:t>Kvarovi koji su posljedica jonizacionih procesa u VN izolaciji</a:t>
            </a:r>
            <a:r>
              <a:rPr lang="hr-HR" dirty="0"/>
              <a:t>. Ova vrsta kvara je praćena procesima pražnjenja u uljno-papirnoj izolaciji kao posljedica: defekta glavne papirne izolacije, međuzavojne izolacije, povišene vlažnosti i razvoja gasova kvara.</a:t>
            </a:r>
            <a:endParaRPr lang="sr-Latn-CS" dirty="0"/>
          </a:p>
          <a:p>
            <a:pPr marL="502920" lvl="0" indent="-457200" algn="just">
              <a:buFont typeface="+mj-lt"/>
              <a:buAutoNum type="arabicPeriod"/>
            </a:pPr>
            <a:r>
              <a:rPr lang="hr-HR" b="1" i="1" dirty="0">
                <a:solidFill>
                  <a:srgbClr val="FF0000"/>
                </a:solidFill>
              </a:rPr>
              <a:t>Kvarovi usljed termičkih procesa.</a:t>
            </a:r>
            <a:r>
              <a:rPr lang="hr-HR" dirty="0"/>
              <a:t> Pregrijavanje aktivnog dijela, kazana ili glave i porculanskog izolatora mjernih transformatora  je posljedica povećanog prelaznog otpora kontakata i spojnih mjesta namotaja, povišenog faktora dielektričnih gubitaka, ovlaženosti izolacije, parcijalnih pražnjenja i pregrijavanja magnetnog kola.</a:t>
            </a:r>
            <a:endParaRPr lang="sr-Latn-CS" dirty="0"/>
          </a:p>
          <a:p>
            <a:pPr algn="just"/>
            <a:r>
              <a:rPr lang="hr-HR" dirty="0"/>
              <a:t>Posebnu grupu čine kvarovi usljed starenja izolacionog sistema koji nastaju prirodnim procesima starenja izolacionog sistema. Katalizatori su vlaga, oksidacioni procesi, nečistoće i produkti degradacije ulja i papira.</a:t>
            </a:r>
            <a:endParaRPr lang="sr-Latn-CS" dirty="0"/>
          </a:p>
          <a:p>
            <a:pPr algn="just"/>
            <a:endParaRPr lang="sr-Latn-CS" dirty="0"/>
          </a:p>
        </p:txBody>
      </p:sp>
    </p:spTree>
    <p:extLst>
      <p:ext uri="{BB962C8B-B14F-4D97-AF65-F5344CB8AC3E}">
        <p14:creationId xmlns:p14="http://schemas.microsoft.com/office/powerpoint/2010/main" val="2190731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7544" y="5517232"/>
            <a:ext cx="8352928" cy="864095"/>
          </a:xfrm>
        </p:spPr>
        <p:txBody>
          <a:bodyPr/>
          <a:lstStyle/>
          <a:p>
            <a:r>
              <a:rPr lang="hr-HR" sz="4000" dirty="0">
                <a:effectLst/>
              </a:rPr>
              <a:t>KONTROLNE I ISPITNE METODE</a:t>
            </a:r>
            <a:endParaRPr lang="sr-Latn-CS" sz="40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3020425"/>
              </p:ext>
            </p:extLst>
          </p:nvPr>
        </p:nvGraphicFramePr>
        <p:xfrm>
          <a:off x="611560" y="620688"/>
          <a:ext cx="8064896" cy="20882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88805"/>
                <a:gridCol w="1306636"/>
                <a:gridCol w="1306636"/>
                <a:gridCol w="1275967"/>
                <a:gridCol w="1250949"/>
                <a:gridCol w="871807"/>
                <a:gridCol w="864096"/>
              </a:tblGrid>
              <a:tr h="243627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</a:rPr>
                        <a:t>Obim kontrole i ispitivanja</a:t>
                      </a:r>
                      <a:endParaRPr lang="sr-Latn-CS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174" marR="68174" marT="0" marB="0">
                    <a:solidFill>
                      <a:srgbClr val="00B0F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</a:rPr>
                        <a:t>On-line</a:t>
                      </a:r>
                      <a:endParaRPr lang="sr-Latn-CS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174" marR="68174" marT="0" marB="0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</a:rPr>
                        <a:t>Off-line</a:t>
                      </a:r>
                      <a:endParaRPr lang="sr-Latn-CS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174" marR="68174" marT="0" marB="0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</a:tr>
              <a:tr h="174019">
                <a:tc v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</a:rPr>
                        <a:t>Parcijalna pražnjenja</a:t>
                      </a:r>
                      <a:endParaRPr lang="sr-Latn-CS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174" marR="68174" marT="0" marB="0">
                    <a:solidFill>
                      <a:srgbClr val="00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</a:rPr>
                        <a:t>Termografija</a:t>
                      </a:r>
                      <a:endParaRPr lang="sr-Latn-CS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174" marR="68174" marT="0" marB="0">
                    <a:solidFill>
                      <a:srgbClr val="00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800" dirty="0">
                          <a:effectLst/>
                        </a:rPr>
                        <a:t>Konvencionalne metode</a:t>
                      </a:r>
                      <a:endParaRPr lang="sr-Latn-CS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174" marR="68174" marT="0" marB="0">
                    <a:solidFill>
                      <a:srgbClr val="00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</a:rPr>
                        <a:t>Analiza ulja</a:t>
                      </a:r>
                      <a:endParaRPr lang="sr-Latn-CS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174" marR="68174" marT="0" marB="0">
                    <a:solidFill>
                      <a:srgbClr val="00FFFF"/>
                    </a:solidFill>
                  </a:tcPr>
                </a:tc>
              </a:tr>
              <a:tr h="417646">
                <a:tc v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Redovna mjerenja</a:t>
                      </a:r>
                      <a:endParaRPr lang="sr-Latn-CS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174" marR="6817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</a:rPr>
                        <a:t>Proširena mjerenja</a:t>
                      </a:r>
                      <a:endParaRPr lang="sr-Latn-CS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174" marR="6817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</a:rPr>
                        <a:t>Opšti</a:t>
                      </a:r>
                      <a:endParaRPr lang="sr-Latn-CS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174" marR="6817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Analiza TIF</a:t>
                      </a:r>
                      <a:endParaRPr lang="sr-Latn-CS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174" marR="68174" marT="0" marB="0"/>
                </a:tc>
                <a:tc v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</a:tr>
              <a:tr h="41764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</a:rPr>
                        <a:t>Preventivna kontrola</a:t>
                      </a:r>
                      <a:endParaRPr lang="sr-Latn-CS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174" marR="68174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</a:rPr>
                        <a:t>Svi MTR u pogonu</a:t>
                      </a:r>
                      <a:endParaRPr lang="sr-Latn-CS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174" marR="68174" marT="0" marB="0"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</a:rPr>
                        <a:t>Ne radi se</a:t>
                      </a:r>
                      <a:endParaRPr lang="sr-Latn-CS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174" marR="68174" marT="0" marB="0"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</a:rPr>
                        <a:t>Svi MTR u pogonu</a:t>
                      </a:r>
                      <a:endParaRPr lang="sr-Latn-CS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174" marR="68174" marT="0" marB="0"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</a:rPr>
                        <a:t>Ne radi se</a:t>
                      </a:r>
                      <a:endParaRPr lang="sr-Latn-CS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174" marR="68174" marT="0" marB="0"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</a:rPr>
                        <a:t>Ne radi se</a:t>
                      </a:r>
                      <a:endParaRPr lang="sr-Latn-CS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174" marR="68174" marT="0" marB="0"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</a:rPr>
                        <a:t>Ne radi se</a:t>
                      </a:r>
                      <a:endParaRPr lang="sr-Latn-CS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174" marR="68174" marT="0" marB="0">
                    <a:solidFill>
                      <a:srgbClr val="00FFFF"/>
                    </a:solidFill>
                  </a:tcPr>
                </a:tc>
              </a:tr>
              <a:tr h="41764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</a:rPr>
                        <a:t>Korektivna </a:t>
                      </a:r>
                      <a:endParaRPr lang="sr-Latn-CS" sz="10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</a:rPr>
                        <a:t>kontrola</a:t>
                      </a:r>
                      <a:endParaRPr lang="sr-Latn-CS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174" marR="68174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Ne radi se</a:t>
                      </a:r>
                      <a:endParaRPr lang="sr-Latn-CS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174" marR="6817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Odstupanje od norme</a:t>
                      </a:r>
                      <a:endParaRPr lang="sr-Latn-CS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174" marR="6817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Ne radi se</a:t>
                      </a:r>
                      <a:endParaRPr lang="sr-Latn-CS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174" marR="6817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Odstupanje od norme</a:t>
                      </a:r>
                      <a:endParaRPr lang="sr-Latn-CS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174" marR="6817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Ne radi se</a:t>
                      </a:r>
                      <a:endParaRPr lang="sr-Latn-CS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174" marR="6817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Ne radi se</a:t>
                      </a:r>
                      <a:endParaRPr lang="sr-Latn-CS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174" marR="68174" marT="0" marB="0"/>
                </a:tc>
              </a:tr>
              <a:tr h="41764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</a:rPr>
                        <a:t>Kompleksno ispitivanje</a:t>
                      </a:r>
                      <a:endParaRPr lang="sr-Latn-CS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174" marR="68174" marT="0" marB="0">
                    <a:solidFill>
                      <a:srgbClr val="00B0F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</a:rPr>
                        <a:t>Ulazni podaci korektivne kontrole</a:t>
                      </a:r>
                      <a:endParaRPr lang="sr-Latn-CS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174" marR="68174" marT="0" marB="0">
                    <a:solidFill>
                      <a:srgbClr val="00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</a:rPr>
                        <a:t>Kompletno</a:t>
                      </a:r>
                      <a:endParaRPr lang="sr-Latn-CS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174" marR="68174" marT="0" marB="0"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</a:rPr>
                        <a:t>Kompletno</a:t>
                      </a:r>
                      <a:endParaRPr lang="sr-Latn-CS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174" marR="68174" marT="0" marB="0">
                    <a:solidFill>
                      <a:srgbClr val="00FFFF"/>
                    </a:solidFill>
                  </a:tcPr>
                </a:tc>
              </a:tr>
            </a:tbl>
          </a:graphicData>
        </a:graphic>
      </p:graphicFrame>
      <p:sp>
        <p:nvSpPr>
          <p:cNvPr id="9" name="Rectangle 2"/>
          <p:cNvSpPr>
            <a:spLocks noGrp="1" noChangeArrowheads="1"/>
          </p:cNvSpPr>
          <p:nvPr>
            <p:ph type="body" sz="half" idx="2"/>
          </p:nvPr>
        </p:nvSpPr>
        <p:spPr bwMode="auto">
          <a:xfrm>
            <a:off x="877888" y="210826"/>
            <a:ext cx="6646440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Obim kontrole i ispitivanja mjernih transformatora</a:t>
            </a:r>
            <a:endParaRPr kumimoji="0" lang="x-none" sz="20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x-none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67544" y="3212976"/>
            <a:ext cx="806489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600" dirty="0"/>
              <a:t>Prihvatljivu  vjerodostojnost dijagnoze – gledano iz ugla dijagnostičke vrijednosti korišćenih metoda, ekonomskog, remećenja pogona (ne remeti) i pogotovo kadrovskog (mali broj izvršilaca) – obezbjeđuju sljedeće forme i obimi ispitivanja:</a:t>
            </a:r>
            <a:endParaRPr lang="sr-Latn-CS" sz="1600" dirty="0"/>
          </a:p>
          <a:p>
            <a:pPr lvl="0"/>
            <a:r>
              <a:rPr lang="hr-HR" sz="1600" b="1" i="1" dirty="0">
                <a:solidFill>
                  <a:srgbClr val="C00000"/>
                </a:solidFill>
              </a:rPr>
              <a:t>Preventivna kontrola</a:t>
            </a:r>
            <a:r>
              <a:rPr lang="hr-HR" sz="1600" i="1" dirty="0">
                <a:solidFill>
                  <a:srgbClr val="C00000"/>
                </a:solidFill>
              </a:rPr>
              <a:t> </a:t>
            </a:r>
            <a:r>
              <a:rPr lang="hr-HR" sz="1600" dirty="0"/>
              <a:t>- redovna on-line ispitivanja kojima se obuhvataju svi instalisani mjerni transformatori u pogonu. </a:t>
            </a:r>
            <a:endParaRPr lang="sr-Latn-CS" sz="1600" dirty="0"/>
          </a:p>
          <a:p>
            <a:pPr lvl="0"/>
            <a:r>
              <a:rPr lang="hr-HR" sz="1600" b="1" i="1" dirty="0">
                <a:solidFill>
                  <a:srgbClr val="C00000"/>
                </a:solidFill>
              </a:rPr>
              <a:t>Korektivna kontrola</a:t>
            </a:r>
            <a:r>
              <a:rPr lang="hr-HR" sz="1600" i="1" dirty="0">
                <a:solidFill>
                  <a:srgbClr val="C00000"/>
                </a:solidFill>
              </a:rPr>
              <a:t> </a:t>
            </a:r>
            <a:r>
              <a:rPr lang="hr-HR" sz="1600" dirty="0"/>
              <a:t>– dodatna on-line ispitivanja sa prikupljanjem i detaljnom analizom osnovnih i izvedenih mjerenih veličina i karakteristika.</a:t>
            </a:r>
            <a:endParaRPr lang="sr-Latn-CS" sz="1600" dirty="0"/>
          </a:p>
          <a:p>
            <a:pPr lvl="0"/>
            <a:r>
              <a:rPr lang="hr-HR" sz="1600" b="1" i="1" dirty="0">
                <a:solidFill>
                  <a:srgbClr val="C00000"/>
                </a:solidFill>
              </a:rPr>
              <a:t>Kompleksna ispitivanja</a:t>
            </a:r>
            <a:r>
              <a:rPr lang="hr-HR" sz="1600" i="1" dirty="0">
                <a:solidFill>
                  <a:srgbClr val="C00000"/>
                </a:solidFill>
              </a:rPr>
              <a:t> </a:t>
            </a:r>
            <a:r>
              <a:rPr lang="hr-HR" sz="1600" dirty="0"/>
              <a:t>– osim</a:t>
            </a:r>
            <a:r>
              <a:rPr lang="hr-HR" sz="1600" b="1" dirty="0"/>
              <a:t> </a:t>
            </a:r>
            <a:r>
              <a:rPr lang="hr-HR" sz="1600" dirty="0"/>
              <a:t>on-line metoda korektivne kontrole  uključuje i konvencionalne off-line metode ispitivanja.</a:t>
            </a:r>
            <a:endParaRPr lang="sr-Latn-CS" sz="1600" dirty="0"/>
          </a:p>
          <a:p>
            <a:endParaRPr lang="sr-Latn-CS" sz="1600" dirty="0"/>
          </a:p>
        </p:txBody>
      </p:sp>
    </p:spTree>
    <p:extLst>
      <p:ext uri="{BB962C8B-B14F-4D97-AF65-F5344CB8AC3E}">
        <p14:creationId xmlns:p14="http://schemas.microsoft.com/office/powerpoint/2010/main" val="64905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99592" y="836712"/>
            <a:ext cx="7488832" cy="5232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hr-HR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KRITERIJUMI ZA OCJENU STANJA IZOLACIJE </a:t>
            </a:r>
            <a:endParaRPr lang="sr-Latn-CS" sz="2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11560" y="1412776"/>
            <a:ext cx="799288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Pravovremenom </a:t>
            </a:r>
            <a:r>
              <a:rPr lang="hr-HR" b="1" i="1" dirty="0"/>
              <a:t>vizuelnom kontrolom </a:t>
            </a:r>
            <a:r>
              <a:rPr lang="hr-HR" dirty="0"/>
              <a:t>može se spriječiti nastanak većeg kvara na mjernom transformatoru</a:t>
            </a:r>
            <a:r>
              <a:rPr lang="hr-HR" dirty="0" smtClean="0"/>
              <a:t>.</a:t>
            </a:r>
          </a:p>
          <a:p>
            <a:r>
              <a:rPr lang="hr-HR" b="1" i="1" dirty="0">
                <a:solidFill>
                  <a:srgbClr val="C00000"/>
                </a:solidFill>
              </a:rPr>
              <a:t>Termografija</a:t>
            </a:r>
            <a:r>
              <a:rPr lang="hr-HR" dirty="0"/>
              <a:t> efikasno detektuje topla mjesta ili djelove koji se pregrijavaju usljed: lošeg kontakta, povećanih dielektričnih gubitaka (posljedica kontaminacije ili starenja izolacionog sistema) i razvoja parcijalnih pražnjenja u unutrašnjosti izolacije.</a:t>
            </a:r>
            <a:endParaRPr lang="sr-Latn-CS" dirty="0"/>
          </a:p>
          <a:p>
            <a:r>
              <a:rPr lang="hr-HR" dirty="0"/>
              <a:t>Termografija mjernih transformatora se izvodi primjenom infracrvene kamere FLIR 3E T-640 sa rezolucijom 640x480 pixela i termalnom osjetljivošću &lt; 40</a:t>
            </a:r>
            <a:r>
              <a:rPr lang="hr-HR" baseline="30000" dirty="0"/>
              <a:t> </a:t>
            </a:r>
            <a:r>
              <a:rPr lang="hr-HR" dirty="0"/>
              <a:t>mK</a:t>
            </a:r>
            <a:r>
              <a:rPr lang="hr-HR" dirty="0" smtClean="0"/>
              <a:t>.</a:t>
            </a:r>
          </a:p>
          <a:p>
            <a:r>
              <a:rPr lang="hr-HR" b="1" i="1" dirty="0">
                <a:solidFill>
                  <a:srgbClr val="C00000"/>
                </a:solidFill>
              </a:rPr>
              <a:t>M</a:t>
            </a:r>
            <a:r>
              <a:rPr lang="hr-HR" b="1" i="1" dirty="0" smtClean="0">
                <a:solidFill>
                  <a:srgbClr val="C00000"/>
                </a:solidFill>
              </a:rPr>
              <a:t>jerenje </a:t>
            </a:r>
            <a:r>
              <a:rPr lang="hr-HR" b="1" i="1" dirty="0">
                <a:solidFill>
                  <a:srgbClr val="C00000"/>
                </a:solidFill>
              </a:rPr>
              <a:t>parcijalnih </a:t>
            </a:r>
            <a:r>
              <a:rPr lang="hr-HR" b="1" i="1" dirty="0" smtClean="0">
                <a:solidFill>
                  <a:srgbClr val="C00000"/>
                </a:solidFill>
              </a:rPr>
              <a:t>pražnjenja </a:t>
            </a:r>
            <a:r>
              <a:rPr lang="hr-HR" i="1" dirty="0" smtClean="0"/>
              <a:t>se obavlja</a:t>
            </a:r>
            <a:r>
              <a:rPr lang="hr-HR" dirty="0" smtClean="0"/>
              <a:t>:</a:t>
            </a:r>
            <a:endParaRPr lang="sr-Latn-CS" dirty="0"/>
          </a:p>
          <a:p>
            <a:pPr lvl="0"/>
            <a:r>
              <a:rPr lang="hr-HR" dirty="0"/>
              <a:t>Primjenom mjernog uređaja LDP 5, mjerenjem prividnog naelektrisanja induktivnim davačem kalibrisanim na 2000 pC na uzemljenju transformatora, u opsegu 1-20 MHz sa osjetljivošću 1 pC. </a:t>
            </a:r>
            <a:endParaRPr lang="sr-Latn-CS" dirty="0"/>
          </a:p>
          <a:p>
            <a:r>
              <a:rPr lang="hr-HR" dirty="0"/>
              <a:t>Primjenom mjernog uređaja PDPAC, u baznom modu kontrole, mjerenjem amplitude (mV) i broja impulsa - primjenom visokoosjetljivog elektromagnetnog senzora na kazanu mjernog transformatora, u opsegu 30-100 MHz sa osjetljivošću 10 μV.</a:t>
            </a:r>
            <a:endParaRPr lang="sr-Latn-CS" dirty="0"/>
          </a:p>
          <a:p>
            <a:endParaRPr lang="sr-Latn-CS" dirty="0"/>
          </a:p>
        </p:txBody>
      </p:sp>
    </p:spTree>
    <p:extLst>
      <p:ext uri="{BB962C8B-B14F-4D97-AF65-F5344CB8AC3E}">
        <p14:creationId xmlns:p14="http://schemas.microsoft.com/office/powerpoint/2010/main" val="1820918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5425570"/>
              </p:ext>
            </p:extLst>
          </p:nvPr>
        </p:nvGraphicFramePr>
        <p:xfrm>
          <a:off x="895535" y="953795"/>
          <a:ext cx="5724040" cy="10801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20922"/>
                <a:gridCol w="3103118"/>
              </a:tblGrid>
              <a:tr h="2700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1000" dirty="0">
                          <a:solidFill>
                            <a:srgbClr val="0070C0"/>
                          </a:solidFill>
                          <a:effectLst/>
                        </a:rPr>
                        <a:t>Tehničko stanje</a:t>
                      </a:r>
                      <a:endParaRPr lang="sr-Latn-CS" sz="10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solidFill>
                            <a:srgbClr val="0070C0"/>
                          </a:solidFill>
                          <a:effectLst/>
                        </a:rPr>
                        <a:t>Kriterijum ocjene stanja</a:t>
                      </a:r>
                      <a:endParaRPr lang="sr-Latn-CS" sz="10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FFFF"/>
                    </a:solidFill>
                  </a:tcPr>
                </a:tc>
              </a:tr>
              <a:tr h="2700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1000" dirty="0">
                          <a:solidFill>
                            <a:srgbClr val="0070C0"/>
                          </a:solidFill>
                          <a:effectLst/>
                        </a:rPr>
                        <a:t>Norma</a:t>
                      </a:r>
                      <a:endParaRPr lang="sr-Latn-CS" sz="10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solidFill>
                            <a:srgbClr val="0070C0"/>
                          </a:solidFill>
                          <a:effectLst/>
                          <a:sym typeface="Symbol"/>
                        </a:rPr>
                        <a:t></a:t>
                      </a:r>
                      <a:r>
                        <a:rPr lang="hr-HR" sz="1000" dirty="0">
                          <a:solidFill>
                            <a:srgbClr val="0070C0"/>
                          </a:solidFill>
                          <a:effectLst/>
                        </a:rPr>
                        <a:t>T &lt; 0.5</a:t>
                      </a:r>
                      <a:r>
                        <a:rPr lang="hr-HR" sz="1000" baseline="30000" dirty="0">
                          <a:solidFill>
                            <a:srgbClr val="0070C0"/>
                          </a:solidFill>
                          <a:effectLst/>
                        </a:rPr>
                        <a:t>0</a:t>
                      </a:r>
                      <a:r>
                        <a:rPr lang="hr-HR" sz="1000" dirty="0">
                          <a:solidFill>
                            <a:srgbClr val="0070C0"/>
                          </a:solidFill>
                          <a:effectLst/>
                        </a:rPr>
                        <a:t>C</a:t>
                      </a:r>
                      <a:endParaRPr lang="sr-Latn-CS" sz="10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00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1000" dirty="0">
                          <a:solidFill>
                            <a:srgbClr val="0070C0"/>
                          </a:solidFill>
                          <a:effectLst/>
                        </a:rPr>
                        <a:t>Odstupanje od norme</a:t>
                      </a:r>
                      <a:endParaRPr lang="sr-Latn-CS" sz="10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solidFill>
                            <a:srgbClr val="0070C0"/>
                          </a:solidFill>
                          <a:effectLst/>
                        </a:rPr>
                        <a:t>0.5</a:t>
                      </a:r>
                      <a:r>
                        <a:rPr lang="hr-HR" sz="1000" baseline="30000" dirty="0">
                          <a:solidFill>
                            <a:srgbClr val="0070C0"/>
                          </a:solidFill>
                          <a:effectLst/>
                        </a:rPr>
                        <a:t>0</a:t>
                      </a:r>
                      <a:r>
                        <a:rPr lang="hr-HR" sz="1000" dirty="0">
                          <a:solidFill>
                            <a:srgbClr val="0070C0"/>
                          </a:solidFill>
                          <a:effectLst/>
                        </a:rPr>
                        <a:t>C </a:t>
                      </a:r>
                      <a:r>
                        <a:rPr lang="hr-HR" sz="1000" dirty="0">
                          <a:solidFill>
                            <a:srgbClr val="0070C0"/>
                          </a:solidFill>
                          <a:effectLst/>
                          <a:sym typeface="Symbol"/>
                        </a:rPr>
                        <a:t></a:t>
                      </a:r>
                      <a:r>
                        <a:rPr lang="hr-HR" sz="1000" dirty="0">
                          <a:solidFill>
                            <a:srgbClr val="0070C0"/>
                          </a:solidFill>
                          <a:effectLst/>
                        </a:rPr>
                        <a:t> </a:t>
                      </a:r>
                      <a:r>
                        <a:rPr lang="hr-HR" sz="1000" dirty="0">
                          <a:solidFill>
                            <a:srgbClr val="0070C0"/>
                          </a:solidFill>
                          <a:effectLst/>
                          <a:sym typeface="Symbol"/>
                        </a:rPr>
                        <a:t></a:t>
                      </a:r>
                      <a:r>
                        <a:rPr lang="hr-HR" sz="1000" dirty="0">
                          <a:solidFill>
                            <a:srgbClr val="0070C0"/>
                          </a:solidFill>
                          <a:effectLst/>
                        </a:rPr>
                        <a:t>T </a:t>
                      </a:r>
                      <a:r>
                        <a:rPr lang="hr-HR" sz="1000" dirty="0">
                          <a:solidFill>
                            <a:srgbClr val="0070C0"/>
                          </a:solidFill>
                          <a:effectLst/>
                          <a:sym typeface="Symbol"/>
                        </a:rPr>
                        <a:t></a:t>
                      </a:r>
                      <a:r>
                        <a:rPr lang="hr-HR" sz="1000" dirty="0">
                          <a:solidFill>
                            <a:srgbClr val="0070C0"/>
                          </a:solidFill>
                          <a:effectLst/>
                        </a:rPr>
                        <a:t>1.1</a:t>
                      </a:r>
                      <a:r>
                        <a:rPr lang="hr-HR" sz="1000" baseline="30000" dirty="0">
                          <a:solidFill>
                            <a:srgbClr val="0070C0"/>
                          </a:solidFill>
                          <a:effectLst/>
                        </a:rPr>
                        <a:t>0</a:t>
                      </a:r>
                      <a:r>
                        <a:rPr lang="hr-HR" sz="1000" dirty="0">
                          <a:solidFill>
                            <a:srgbClr val="0070C0"/>
                          </a:solidFill>
                          <a:effectLst/>
                        </a:rPr>
                        <a:t>C</a:t>
                      </a:r>
                      <a:endParaRPr lang="sr-Latn-CS" sz="10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00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1000" dirty="0">
                          <a:solidFill>
                            <a:srgbClr val="0070C0"/>
                          </a:solidFill>
                          <a:effectLst/>
                        </a:rPr>
                        <a:t>Loše stanje</a:t>
                      </a:r>
                      <a:endParaRPr lang="sr-Latn-CS" sz="10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solidFill>
                            <a:srgbClr val="0070C0"/>
                          </a:solidFill>
                          <a:effectLst/>
                          <a:sym typeface="Symbol"/>
                        </a:rPr>
                        <a:t></a:t>
                      </a:r>
                      <a:r>
                        <a:rPr lang="hr-HR" sz="1000" dirty="0">
                          <a:solidFill>
                            <a:srgbClr val="0070C0"/>
                          </a:solidFill>
                          <a:effectLst/>
                        </a:rPr>
                        <a:t>T ≥ 1.1</a:t>
                      </a:r>
                      <a:r>
                        <a:rPr lang="hr-HR" sz="1000" baseline="30000" dirty="0">
                          <a:solidFill>
                            <a:srgbClr val="0070C0"/>
                          </a:solidFill>
                          <a:effectLst/>
                        </a:rPr>
                        <a:t>0</a:t>
                      </a:r>
                      <a:r>
                        <a:rPr lang="hr-HR" sz="1000" dirty="0">
                          <a:solidFill>
                            <a:srgbClr val="0070C0"/>
                          </a:solidFill>
                          <a:effectLst/>
                        </a:rPr>
                        <a:t>C</a:t>
                      </a:r>
                      <a:endParaRPr lang="sr-Latn-CS" sz="10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872126" y="624400"/>
            <a:ext cx="7372281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Temperaturni kriterijumi za ocjenu stanja </a:t>
            </a:r>
            <a:r>
              <a:rPr kumimoji="0" lang="sr-Latn-C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STR i</a:t>
            </a:r>
            <a:r>
              <a:rPr kumimoji="0" lang="sr-Latn-CS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induktivnih NTR</a:t>
            </a:r>
            <a:endParaRPr kumimoji="0" lang="x-none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x-none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2830139"/>
              </p:ext>
            </p:extLst>
          </p:nvPr>
        </p:nvGraphicFramePr>
        <p:xfrm>
          <a:off x="895535" y="2276872"/>
          <a:ext cx="5752624" cy="10366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34011"/>
                <a:gridCol w="3118613"/>
              </a:tblGrid>
              <a:tr h="25915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1000" dirty="0">
                          <a:solidFill>
                            <a:srgbClr val="0070C0"/>
                          </a:solidFill>
                          <a:effectLst/>
                        </a:rPr>
                        <a:t>Tehničko stanje</a:t>
                      </a:r>
                      <a:endParaRPr lang="sr-Latn-CS" sz="10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1000" dirty="0">
                          <a:solidFill>
                            <a:srgbClr val="0070C0"/>
                          </a:solidFill>
                          <a:effectLst/>
                        </a:rPr>
                        <a:t>Koeficijenti neravnomjernosti</a:t>
                      </a:r>
                      <a:endParaRPr lang="sr-Latn-CS" sz="10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FFFF"/>
                    </a:solidFill>
                  </a:tcPr>
                </a:tc>
              </a:tr>
              <a:tr h="25915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1000" dirty="0">
                          <a:solidFill>
                            <a:srgbClr val="0070C0"/>
                          </a:solidFill>
                          <a:effectLst/>
                        </a:rPr>
                        <a:t>Norma</a:t>
                      </a:r>
                      <a:endParaRPr lang="sr-Latn-CS" sz="10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solidFill>
                            <a:srgbClr val="0070C0"/>
                          </a:solidFill>
                          <a:effectLst/>
                        </a:rPr>
                        <a:t>K</a:t>
                      </a:r>
                      <a:r>
                        <a:rPr lang="hr-HR" sz="1000" baseline="-25000">
                          <a:solidFill>
                            <a:srgbClr val="0070C0"/>
                          </a:solidFill>
                          <a:effectLst/>
                        </a:rPr>
                        <a:t>n</a:t>
                      </a:r>
                      <a:r>
                        <a:rPr lang="hr-HR" sz="1000">
                          <a:solidFill>
                            <a:srgbClr val="0070C0"/>
                          </a:solidFill>
                          <a:effectLst/>
                        </a:rPr>
                        <a:t> </a:t>
                      </a:r>
                      <a:r>
                        <a:rPr lang="hr-HR" sz="1000">
                          <a:solidFill>
                            <a:srgbClr val="0070C0"/>
                          </a:solidFill>
                          <a:effectLst/>
                          <a:sym typeface="Symbol"/>
                        </a:rPr>
                        <a:t></a:t>
                      </a:r>
                      <a:r>
                        <a:rPr lang="hr-HR" sz="1000">
                          <a:solidFill>
                            <a:srgbClr val="0070C0"/>
                          </a:solidFill>
                          <a:effectLst/>
                        </a:rPr>
                        <a:t> 1.5</a:t>
                      </a:r>
                      <a:endParaRPr lang="sr-Latn-CS" sz="100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915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1000" dirty="0">
                          <a:solidFill>
                            <a:srgbClr val="0070C0"/>
                          </a:solidFill>
                          <a:effectLst/>
                        </a:rPr>
                        <a:t>Odstupanje od norme</a:t>
                      </a:r>
                      <a:endParaRPr lang="sr-Latn-CS" sz="10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solidFill>
                            <a:srgbClr val="0070C0"/>
                          </a:solidFill>
                          <a:effectLst/>
                        </a:rPr>
                        <a:t>1.5 &lt; K</a:t>
                      </a:r>
                      <a:r>
                        <a:rPr lang="hr-HR" sz="1000" baseline="-25000" dirty="0">
                          <a:solidFill>
                            <a:srgbClr val="0070C0"/>
                          </a:solidFill>
                          <a:effectLst/>
                        </a:rPr>
                        <a:t>n</a:t>
                      </a:r>
                      <a:r>
                        <a:rPr lang="hr-HR" sz="1000" dirty="0">
                          <a:solidFill>
                            <a:srgbClr val="0070C0"/>
                          </a:solidFill>
                          <a:effectLst/>
                        </a:rPr>
                        <a:t>&lt; 2.1</a:t>
                      </a:r>
                      <a:endParaRPr lang="sr-Latn-CS" sz="10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915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1000" dirty="0">
                          <a:solidFill>
                            <a:srgbClr val="0070C0"/>
                          </a:solidFill>
                          <a:effectLst/>
                        </a:rPr>
                        <a:t>Loše stanje</a:t>
                      </a:r>
                      <a:endParaRPr lang="sr-Latn-CS" sz="10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solidFill>
                            <a:srgbClr val="0070C0"/>
                          </a:solidFill>
                          <a:effectLst/>
                        </a:rPr>
                        <a:t>K</a:t>
                      </a:r>
                      <a:r>
                        <a:rPr lang="hr-HR" sz="1000" baseline="-25000" dirty="0">
                          <a:solidFill>
                            <a:srgbClr val="0070C0"/>
                          </a:solidFill>
                          <a:effectLst/>
                        </a:rPr>
                        <a:t>n </a:t>
                      </a:r>
                      <a:r>
                        <a:rPr lang="hr-HR" sz="1000" dirty="0">
                          <a:solidFill>
                            <a:srgbClr val="0070C0"/>
                          </a:solidFill>
                          <a:effectLst/>
                        </a:rPr>
                        <a:t>≥ 2.1</a:t>
                      </a:r>
                      <a:endParaRPr lang="sr-Latn-CS" sz="10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872127" y="1964817"/>
            <a:ext cx="721383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Koeficijenti neravnomjernosti za ocjenu stanja kaskadnih NTR</a:t>
            </a:r>
            <a:endParaRPr kumimoji="0" lang="x-none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3687297"/>
              </p:ext>
            </p:extLst>
          </p:nvPr>
        </p:nvGraphicFramePr>
        <p:xfrm>
          <a:off x="872127" y="3575062"/>
          <a:ext cx="5746904" cy="10046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31391"/>
                <a:gridCol w="3115513"/>
              </a:tblGrid>
              <a:tr h="25116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1000" dirty="0">
                          <a:solidFill>
                            <a:srgbClr val="0070C0"/>
                          </a:solidFill>
                          <a:effectLst/>
                        </a:rPr>
                        <a:t>Tehničko stanje</a:t>
                      </a:r>
                      <a:endParaRPr lang="sr-Latn-CS" sz="10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solidFill>
                            <a:srgbClr val="0070C0"/>
                          </a:solidFill>
                          <a:effectLst/>
                        </a:rPr>
                        <a:t>Srednja temperatura kaskade</a:t>
                      </a:r>
                      <a:endParaRPr lang="sr-Latn-CS" sz="10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FFFF"/>
                    </a:solidFill>
                  </a:tcPr>
                </a:tc>
              </a:tr>
              <a:tr h="25116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1000" dirty="0">
                          <a:solidFill>
                            <a:srgbClr val="0070C0"/>
                          </a:solidFill>
                          <a:effectLst/>
                        </a:rPr>
                        <a:t>Norma</a:t>
                      </a:r>
                      <a:endParaRPr lang="sr-Latn-CS" sz="10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solidFill>
                            <a:srgbClr val="0070C0"/>
                          </a:solidFill>
                          <a:effectLst/>
                        </a:rPr>
                        <a:t>0.5</a:t>
                      </a:r>
                      <a:r>
                        <a:rPr lang="hr-HR" sz="1000" baseline="30000" dirty="0">
                          <a:solidFill>
                            <a:srgbClr val="0070C0"/>
                          </a:solidFill>
                          <a:effectLst/>
                        </a:rPr>
                        <a:t>0</a:t>
                      </a:r>
                      <a:r>
                        <a:rPr lang="hr-HR" sz="1000" dirty="0">
                          <a:solidFill>
                            <a:srgbClr val="0070C0"/>
                          </a:solidFill>
                          <a:effectLst/>
                        </a:rPr>
                        <a:t>C  </a:t>
                      </a:r>
                      <a:r>
                        <a:rPr lang="hr-HR" sz="1000" dirty="0">
                          <a:solidFill>
                            <a:srgbClr val="0070C0"/>
                          </a:solidFill>
                          <a:effectLst/>
                          <a:sym typeface="Symbol"/>
                        </a:rPr>
                        <a:t></a:t>
                      </a:r>
                      <a:r>
                        <a:rPr lang="hr-HR" sz="1000" dirty="0">
                          <a:solidFill>
                            <a:srgbClr val="0070C0"/>
                          </a:solidFill>
                          <a:effectLst/>
                        </a:rPr>
                        <a:t> T </a:t>
                      </a:r>
                      <a:r>
                        <a:rPr lang="hr-HR" sz="1000" dirty="0">
                          <a:solidFill>
                            <a:srgbClr val="0070C0"/>
                          </a:solidFill>
                          <a:effectLst/>
                          <a:sym typeface="Symbol"/>
                        </a:rPr>
                        <a:t></a:t>
                      </a:r>
                      <a:r>
                        <a:rPr lang="hr-HR" sz="1000" dirty="0">
                          <a:solidFill>
                            <a:srgbClr val="0070C0"/>
                          </a:solidFill>
                          <a:effectLst/>
                        </a:rPr>
                        <a:t>1</a:t>
                      </a:r>
                      <a:r>
                        <a:rPr lang="hr-HR" sz="1000" baseline="30000" dirty="0">
                          <a:solidFill>
                            <a:srgbClr val="0070C0"/>
                          </a:solidFill>
                          <a:effectLst/>
                        </a:rPr>
                        <a:t>0</a:t>
                      </a:r>
                      <a:r>
                        <a:rPr lang="hr-HR" sz="1000" dirty="0">
                          <a:solidFill>
                            <a:srgbClr val="0070C0"/>
                          </a:solidFill>
                          <a:effectLst/>
                        </a:rPr>
                        <a:t>C</a:t>
                      </a:r>
                      <a:endParaRPr lang="sr-Latn-CS" sz="10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116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1000" dirty="0">
                          <a:solidFill>
                            <a:srgbClr val="0070C0"/>
                          </a:solidFill>
                          <a:effectLst/>
                        </a:rPr>
                        <a:t>Odstupanje od norme</a:t>
                      </a:r>
                      <a:endParaRPr lang="sr-Latn-CS" sz="10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solidFill>
                            <a:srgbClr val="0070C0"/>
                          </a:solidFill>
                          <a:effectLst/>
                        </a:rPr>
                        <a:t>1</a:t>
                      </a:r>
                      <a:r>
                        <a:rPr lang="hr-HR" sz="1000" baseline="30000" dirty="0">
                          <a:solidFill>
                            <a:srgbClr val="0070C0"/>
                          </a:solidFill>
                          <a:effectLst/>
                        </a:rPr>
                        <a:t>0</a:t>
                      </a:r>
                      <a:r>
                        <a:rPr lang="hr-HR" sz="1000" dirty="0">
                          <a:solidFill>
                            <a:srgbClr val="0070C0"/>
                          </a:solidFill>
                          <a:effectLst/>
                        </a:rPr>
                        <a:t>C &lt; T &lt; 1.5</a:t>
                      </a:r>
                      <a:r>
                        <a:rPr lang="hr-HR" sz="1000" baseline="30000" dirty="0">
                          <a:solidFill>
                            <a:srgbClr val="0070C0"/>
                          </a:solidFill>
                          <a:effectLst/>
                        </a:rPr>
                        <a:t>0</a:t>
                      </a:r>
                      <a:r>
                        <a:rPr lang="hr-HR" sz="1000" dirty="0">
                          <a:solidFill>
                            <a:srgbClr val="0070C0"/>
                          </a:solidFill>
                          <a:effectLst/>
                        </a:rPr>
                        <a:t>C</a:t>
                      </a:r>
                      <a:endParaRPr lang="sr-Latn-CS" sz="10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116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1000" dirty="0">
                          <a:solidFill>
                            <a:srgbClr val="0070C0"/>
                          </a:solidFill>
                          <a:effectLst/>
                        </a:rPr>
                        <a:t>Loše stanje</a:t>
                      </a:r>
                      <a:endParaRPr lang="sr-Latn-CS" sz="10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solidFill>
                            <a:srgbClr val="0070C0"/>
                          </a:solidFill>
                          <a:effectLst/>
                        </a:rPr>
                        <a:t>T ≥ 1.5</a:t>
                      </a:r>
                      <a:r>
                        <a:rPr lang="hr-HR" sz="1000" baseline="30000" dirty="0">
                          <a:solidFill>
                            <a:srgbClr val="0070C0"/>
                          </a:solidFill>
                          <a:effectLst/>
                        </a:rPr>
                        <a:t>0</a:t>
                      </a:r>
                      <a:r>
                        <a:rPr lang="hr-HR" sz="1000" dirty="0">
                          <a:solidFill>
                            <a:srgbClr val="0070C0"/>
                          </a:solidFill>
                          <a:effectLst/>
                        </a:rPr>
                        <a:t>C</a:t>
                      </a:r>
                      <a:endParaRPr lang="sr-Latn-CS" sz="10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860703" y="3236508"/>
            <a:ext cx="6784678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Temperaturni kriterijumi za ocjenu stanja kapacitivnih NTR</a:t>
            </a:r>
            <a:endParaRPr kumimoji="0" lang="x-none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x-none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39552" y="4797152"/>
            <a:ext cx="747268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lvl="0" indent="457200" algn="ctr" fontAlgn="base">
              <a:spcBef>
                <a:spcPct val="0"/>
              </a:spcBef>
              <a:spcAft>
                <a:spcPct val="0"/>
              </a:spcAft>
            </a:pPr>
            <a:r>
              <a:rPr lang="hr-HR" sz="36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Kriterijumi za </a:t>
            </a:r>
            <a:r>
              <a:rPr lang="hr-HR" sz="36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preventivnu termograffsku </a:t>
            </a:r>
            <a:r>
              <a:rPr lang="hr-HR" sz="36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kontrolu MTR</a:t>
            </a:r>
            <a:endParaRPr lang="x-none" sz="3600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75443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2982761"/>
              </p:ext>
            </p:extLst>
          </p:nvPr>
        </p:nvGraphicFramePr>
        <p:xfrm>
          <a:off x="369226" y="171702"/>
          <a:ext cx="8353896" cy="62646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1" name="Presentation" r:id="rId3" imgW="4032369" imgH="3023616" progId="PowerPoint.Show.12">
                  <p:embed/>
                </p:oleObj>
              </mc:Choice>
              <mc:Fallback>
                <p:oleObj name="Presentation" r:id="rId3" imgW="4032369" imgH="3023616" progId="PowerPoint.Show.12">
                  <p:embed/>
                  <p:pic>
                    <p:nvPicPr>
                      <p:cNvPr id="0" name="Picture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9226" y="171702"/>
                        <a:ext cx="8353896" cy="626469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1115616" y="105273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x-none"/>
          </a:p>
        </p:txBody>
      </p:sp>
      <p:sp>
        <p:nvSpPr>
          <p:cNvPr id="3" name="TextBox 2"/>
          <p:cNvSpPr txBox="1"/>
          <p:nvPr/>
        </p:nvSpPr>
        <p:spPr>
          <a:xfrm>
            <a:off x="1300347" y="4509120"/>
            <a:ext cx="63163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x-none" sz="2400" dirty="0" smtClean="0"/>
              <a:t>TIF funkcija  </a:t>
            </a:r>
            <a:r>
              <a:rPr lang="x-none" dirty="0" smtClean="0"/>
              <a:t>-  1-referentnog   i    </a:t>
            </a:r>
            <a:r>
              <a:rPr lang="x-none" smtClean="0"/>
              <a:t>2-kotrolisanog  MT</a:t>
            </a:r>
            <a:r>
              <a:rPr lang="en-US" dirty="0" smtClean="0"/>
              <a:t>R</a:t>
            </a:r>
            <a:endParaRPr lang="x-none" dirty="0"/>
          </a:p>
        </p:txBody>
      </p:sp>
      <p:sp>
        <p:nvSpPr>
          <p:cNvPr id="7" name="TextBox 6"/>
          <p:cNvSpPr txBox="1"/>
          <p:nvPr/>
        </p:nvSpPr>
        <p:spPr>
          <a:xfrm>
            <a:off x="1763688" y="6021288"/>
            <a:ext cx="5616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x-none" dirty="0"/>
              <a:t>Koeficijenti disipacije ili temperaturne </a:t>
            </a:r>
            <a:r>
              <a:rPr lang="x-none" dirty="0" smtClean="0"/>
              <a:t>anomalije</a:t>
            </a:r>
            <a:endParaRPr lang="x-none" dirty="0"/>
          </a:p>
        </p:txBody>
      </p:sp>
      <p:sp>
        <p:nvSpPr>
          <p:cNvPr id="12" name="TextBox 11"/>
          <p:cNvSpPr txBox="1"/>
          <p:nvPr/>
        </p:nvSpPr>
        <p:spPr>
          <a:xfrm>
            <a:off x="1475656" y="1237402"/>
            <a:ext cx="6057056" cy="521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8561950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5953835"/>
              </p:ext>
            </p:extLst>
          </p:nvPr>
        </p:nvGraphicFramePr>
        <p:xfrm>
          <a:off x="1376739" y="1231126"/>
          <a:ext cx="6606546" cy="914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12168"/>
                <a:gridCol w="1439000"/>
                <a:gridCol w="1827689"/>
                <a:gridCol w="1827689"/>
              </a:tblGrid>
              <a:tr h="152400"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hr-HR" sz="1000" dirty="0">
                          <a:solidFill>
                            <a:schemeClr val="bg1"/>
                          </a:solidFill>
                          <a:effectLst/>
                        </a:rPr>
                        <a:t>Tehničko stanje</a:t>
                      </a:r>
                      <a:endParaRPr lang="sr-Latn-CS" sz="10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solidFill>
                            <a:schemeClr val="bg1"/>
                          </a:solidFill>
                          <a:effectLst/>
                        </a:rPr>
                        <a:t>Intenzitet parcijalnih pražnjenja (LDP 5) </a:t>
                      </a:r>
                      <a:endParaRPr lang="hr-HR" sz="1000" dirty="0" smtClean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sr-Latn-CS" sz="10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</a:tr>
              <a:tr h="152400">
                <a:tc v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CS" sz="1000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110 kV</a:t>
                      </a:r>
                      <a:endParaRPr lang="sr-Latn-CS" sz="10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CS" sz="1000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220 kV</a:t>
                      </a:r>
                      <a:endParaRPr lang="sr-Latn-CS" sz="10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CS" sz="1000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400 kV</a:t>
                      </a:r>
                      <a:endParaRPr lang="sr-Latn-CS" sz="10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13609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hr-HR" sz="1000">
                          <a:solidFill>
                            <a:schemeClr val="bg1"/>
                          </a:solidFill>
                          <a:effectLst/>
                        </a:rPr>
                        <a:t>Norma</a:t>
                      </a:r>
                      <a:endParaRPr lang="sr-Latn-CS" sz="10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solidFill>
                            <a:srgbClr val="0070C0"/>
                          </a:solidFill>
                          <a:effectLst/>
                        </a:rPr>
                        <a:t>PP &lt; 150 pC</a:t>
                      </a:r>
                      <a:endParaRPr lang="sr-Latn-CS" sz="10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solidFill>
                            <a:srgbClr val="0070C0"/>
                          </a:solidFill>
                          <a:effectLst/>
                        </a:rPr>
                        <a:t>PP &lt; 250 pC</a:t>
                      </a:r>
                      <a:endParaRPr lang="sr-Latn-CS" sz="10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solidFill>
                            <a:srgbClr val="0070C0"/>
                          </a:solidFill>
                          <a:effectLst/>
                        </a:rPr>
                        <a:t>PP &lt; 250 pC</a:t>
                      </a:r>
                      <a:endParaRPr lang="sr-Latn-CS" sz="10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13609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hr-HR" sz="1000">
                          <a:solidFill>
                            <a:schemeClr val="bg1"/>
                          </a:solidFill>
                          <a:effectLst/>
                        </a:rPr>
                        <a:t>Odstupanje od norme</a:t>
                      </a:r>
                      <a:endParaRPr lang="sr-Latn-CS" sz="10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solidFill>
                            <a:srgbClr val="0070C0"/>
                          </a:solidFill>
                          <a:effectLst/>
                        </a:rPr>
                        <a:t>150pC </a:t>
                      </a:r>
                      <a:r>
                        <a:rPr lang="hr-HR" sz="1000" dirty="0">
                          <a:solidFill>
                            <a:srgbClr val="0070C0"/>
                          </a:solidFill>
                          <a:effectLst/>
                          <a:sym typeface="Symbol"/>
                        </a:rPr>
                        <a:t></a:t>
                      </a:r>
                      <a:r>
                        <a:rPr lang="hr-HR" sz="1000" dirty="0">
                          <a:solidFill>
                            <a:srgbClr val="0070C0"/>
                          </a:solidFill>
                          <a:effectLst/>
                        </a:rPr>
                        <a:t> PP </a:t>
                      </a:r>
                      <a:r>
                        <a:rPr lang="hr-HR" sz="1000" dirty="0">
                          <a:solidFill>
                            <a:srgbClr val="0070C0"/>
                          </a:solidFill>
                          <a:effectLst/>
                          <a:sym typeface="Symbol"/>
                        </a:rPr>
                        <a:t></a:t>
                      </a:r>
                      <a:r>
                        <a:rPr lang="hr-HR" sz="1000" dirty="0">
                          <a:solidFill>
                            <a:srgbClr val="0070C0"/>
                          </a:solidFill>
                          <a:effectLst/>
                        </a:rPr>
                        <a:t> 400 pC</a:t>
                      </a:r>
                      <a:endParaRPr lang="sr-Latn-CS" sz="10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solidFill>
                            <a:srgbClr val="0070C0"/>
                          </a:solidFill>
                          <a:effectLst/>
                        </a:rPr>
                        <a:t>250pC </a:t>
                      </a:r>
                      <a:r>
                        <a:rPr lang="hr-HR" sz="1000" dirty="0">
                          <a:solidFill>
                            <a:srgbClr val="0070C0"/>
                          </a:solidFill>
                          <a:effectLst/>
                          <a:sym typeface="Symbol"/>
                        </a:rPr>
                        <a:t></a:t>
                      </a:r>
                      <a:r>
                        <a:rPr lang="hr-HR" sz="1000" dirty="0">
                          <a:solidFill>
                            <a:srgbClr val="0070C0"/>
                          </a:solidFill>
                          <a:effectLst/>
                        </a:rPr>
                        <a:t> PP </a:t>
                      </a:r>
                      <a:r>
                        <a:rPr lang="hr-HR" sz="1000" dirty="0">
                          <a:solidFill>
                            <a:srgbClr val="0070C0"/>
                          </a:solidFill>
                          <a:effectLst/>
                          <a:sym typeface="Symbol"/>
                        </a:rPr>
                        <a:t></a:t>
                      </a:r>
                      <a:r>
                        <a:rPr lang="hr-HR" sz="1000" dirty="0">
                          <a:solidFill>
                            <a:srgbClr val="0070C0"/>
                          </a:solidFill>
                          <a:effectLst/>
                        </a:rPr>
                        <a:t>500 pC</a:t>
                      </a:r>
                      <a:endParaRPr lang="sr-Latn-CS" sz="10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solidFill>
                            <a:srgbClr val="0070C0"/>
                          </a:solidFill>
                          <a:effectLst/>
                        </a:rPr>
                        <a:t>250pC </a:t>
                      </a:r>
                      <a:r>
                        <a:rPr lang="hr-HR" sz="1000" dirty="0">
                          <a:solidFill>
                            <a:srgbClr val="0070C0"/>
                          </a:solidFill>
                          <a:effectLst/>
                          <a:sym typeface="Symbol"/>
                        </a:rPr>
                        <a:t></a:t>
                      </a:r>
                      <a:r>
                        <a:rPr lang="hr-HR" sz="1000" dirty="0">
                          <a:solidFill>
                            <a:srgbClr val="0070C0"/>
                          </a:solidFill>
                          <a:effectLst/>
                        </a:rPr>
                        <a:t> PP </a:t>
                      </a:r>
                      <a:r>
                        <a:rPr lang="hr-HR" sz="1000" dirty="0">
                          <a:solidFill>
                            <a:srgbClr val="0070C0"/>
                          </a:solidFill>
                          <a:effectLst/>
                          <a:sym typeface="Symbol"/>
                        </a:rPr>
                        <a:t></a:t>
                      </a:r>
                      <a:r>
                        <a:rPr lang="hr-HR" sz="1000" dirty="0">
                          <a:solidFill>
                            <a:srgbClr val="0070C0"/>
                          </a:solidFill>
                          <a:effectLst/>
                        </a:rPr>
                        <a:t> 800 pC</a:t>
                      </a:r>
                      <a:endParaRPr lang="sr-Latn-CS" sz="10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13609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hr-HR" sz="1000" dirty="0">
                          <a:solidFill>
                            <a:schemeClr val="bg1"/>
                          </a:solidFill>
                          <a:effectLst/>
                        </a:rPr>
                        <a:t>Loše stanje</a:t>
                      </a:r>
                      <a:endParaRPr lang="sr-Latn-CS" sz="10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solidFill>
                            <a:srgbClr val="0070C0"/>
                          </a:solidFill>
                          <a:effectLst/>
                        </a:rPr>
                        <a:t>PP &gt; 400 pC</a:t>
                      </a:r>
                      <a:endParaRPr lang="sr-Latn-CS" sz="10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solidFill>
                            <a:srgbClr val="0070C0"/>
                          </a:solidFill>
                          <a:effectLst/>
                        </a:rPr>
                        <a:t>PP &gt; 500 pC</a:t>
                      </a:r>
                      <a:endParaRPr lang="sr-Latn-CS" sz="10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solidFill>
                            <a:srgbClr val="0070C0"/>
                          </a:solidFill>
                          <a:effectLst/>
                        </a:rPr>
                        <a:t>PP &gt; 800 pC</a:t>
                      </a:r>
                      <a:endParaRPr lang="sr-Latn-CS" sz="10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763688" y="836712"/>
            <a:ext cx="568863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Kriterijumi za preventivnu kontrolu MTR</a:t>
            </a:r>
            <a:endParaRPr kumimoji="0" lang="x-none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4098" name="Chart 1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947808"/>
            <a:ext cx="2520280" cy="3240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2956904"/>
            <a:ext cx="2520280" cy="3216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/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2975192"/>
            <a:ext cx="2520950" cy="3216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2380619" y="2461538"/>
            <a:ext cx="49502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hr-HR" i="1" dirty="0"/>
              <a:t>Korektivna kontrola i kompleksno ispitivanje</a:t>
            </a:r>
            <a:endParaRPr lang="sr-Latn-CS" dirty="0"/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2015716" y="4075113"/>
            <a:ext cx="622300" cy="190500"/>
          </a:xfrm>
          <a:prstGeom prst="rect">
            <a:avLst/>
          </a:prstGeom>
          <a:solidFill>
            <a:srgbClr val="FFFFFF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sr-Latn-CS" sz="6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</a:rPr>
              <a:t>Loše stanje</a:t>
            </a:r>
            <a:endParaRPr kumimoji="0" lang="x-non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2172084" y="4609465"/>
            <a:ext cx="931863" cy="184150"/>
          </a:xfrm>
          <a:prstGeom prst="rect">
            <a:avLst/>
          </a:prstGeom>
          <a:solidFill>
            <a:srgbClr val="FFFF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sr-Latn-CS" sz="600" b="0" i="0" u="none" strike="noStrike" cap="none" normalizeH="0" baseline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</a:rPr>
              <a:t>Odstupanje od norme</a:t>
            </a:r>
            <a:endParaRPr kumimoji="0" lang="x-non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4103" name="AutoShape 7"/>
          <p:cNvCxnSpPr>
            <a:cxnSpLocks noChangeShapeType="1"/>
          </p:cNvCxnSpPr>
          <p:nvPr/>
        </p:nvCxnSpPr>
        <p:spPr bwMode="auto">
          <a:xfrm flipH="1">
            <a:off x="2249078" y="4798346"/>
            <a:ext cx="388937" cy="693738"/>
          </a:xfrm>
          <a:prstGeom prst="straightConnector1">
            <a:avLst/>
          </a:prstGeom>
          <a:noFill/>
          <a:ln w="9525">
            <a:solidFill>
              <a:srgbClr val="0070C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" name="Rectangle 9"/>
          <p:cNvSpPr/>
          <p:nvPr/>
        </p:nvSpPr>
        <p:spPr>
          <a:xfrm>
            <a:off x="251520" y="113437"/>
            <a:ext cx="8432245" cy="923330"/>
          </a:xfrm>
          <a:prstGeom prst="rect">
            <a:avLst/>
          </a:prstGeom>
          <a:noFill/>
          <a:ln>
            <a:solidFill>
              <a:schemeClr val="bg1"/>
            </a:solidFill>
          </a:ln>
          <a:scene3d>
            <a:camera prst="perspectiveLeft"/>
            <a:lightRig rig="threePt" dir="t"/>
          </a:scene3d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sr-Latn-CS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PARCIJALNA PRAŽNJENJA</a:t>
            </a:r>
            <a:endParaRPr lang="en-US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10417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V  S  4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839"/>
          <a:stretch/>
        </p:blipFill>
        <p:spPr bwMode="auto">
          <a:xfrm>
            <a:off x="1115616" y="332656"/>
            <a:ext cx="6840760" cy="532859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940152" y="5248039"/>
            <a:ext cx="8640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smtClean="0"/>
              <a:t>Significant</a:t>
            </a:r>
            <a:endParaRPr lang="sr-Latn-CS" sz="1000"/>
          </a:p>
        </p:txBody>
      </p:sp>
      <p:sp>
        <p:nvSpPr>
          <p:cNvPr id="4" name="TextBox 3"/>
          <p:cNvSpPr txBox="1"/>
          <p:nvPr/>
        </p:nvSpPr>
        <p:spPr>
          <a:xfrm>
            <a:off x="575556" y="5903174"/>
            <a:ext cx="7920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/>
              <a:t>Parcijalna </a:t>
            </a:r>
            <a:r>
              <a:rPr lang="sr-Latn-CS" smtClean="0"/>
              <a:t>pražnjenja na </a:t>
            </a:r>
            <a:r>
              <a:rPr lang="en-US" smtClean="0"/>
              <a:t>SMTR </a:t>
            </a:r>
            <a:r>
              <a:rPr lang="en-US"/>
              <a:t>u fazi 4 </a:t>
            </a:r>
            <a:r>
              <a:rPr lang="en-US"/>
              <a:t>u </a:t>
            </a:r>
            <a:r>
              <a:rPr lang="en-US" smtClean="0"/>
              <a:t>dalekovodnom polju 400 </a:t>
            </a:r>
            <a:r>
              <a:rPr lang="en-US"/>
              <a:t>kV </a:t>
            </a:r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29905704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pstream">
  <a:themeElements>
    <a:clrScheme name="Perspective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lemental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460</TotalTime>
  <Words>1145</Words>
  <Application>Microsoft Office PowerPoint</Application>
  <PresentationFormat>On-screen Show (4:3)</PresentationFormat>
  <Paragraphs>146</Paragraphs>
  <Slides>12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Slipstream</vt:lpstr>
      <vt:lpstr>Microsoft PowerPoint Presentation</vt:lpstr>
      <vt:lpstr>METODOLOGIJA OCJENE STANJA IZOLACIJE MJERNIH TRANSFORMATORA U POGONU         </vt:lpstr>
      <vt:lpstr>UVOD</vt:lpstr>
      <vt:lpstr>Najčešće neispravnosti </vt:lpstr>
      <vt:lpstr>KONTROLNE I ISPITNE METODE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PRINCIPI PROCJENE TEHNIČKOG STANJA I PREPORUKE ZA EKSPLOATACIJU</vt:lpstr>
    </vt:vector>
  </TitlesOfParts>
  <Company>CGES, Elektroprenos Podgorica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Metodologija ocjene stanja MTR</dc:title>
  <dc:subject>IV Savjetovanje CG KO CIGRE</dc:subject>
  <dc:creator>Predrag.Mijajlovic</dc:creator>
  <cp:lastModifiedBy>predrag.mijajlovic</cp:lastModifiedBy>
  <cp:revision>42</cp:revision>
  <dcterms:created xsi:type="dcterms:W3CDTF">2012-10-15T09:19:57Z</dcterms:created>
  <dcterms:modified xsi:type="dcterms:W3CDTF">2015-04-22T09:47:28Z</dcterms:modified>
  <cp:category>Referat A3-05</cp:category>
</cp:coreProperties>
</file>